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Nunito"/>
      <p:regular r:id="rId26"/>
      <p:bold r:id="rId27"/>
      <p:italic r:id="rId28"/>
      <p:boldItalic r:id="rId29"/>
    </p:embeddedFont>
    <p:embeddedFont>
      <p:font typeface="Montserra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Nunito-regular.fntdata"/><Relationship Id="rId25" Type="http://schemas.openxmlformats.org/officeDocument/2006/relationships/slide" Target="slides/slide21.xml"/><Relationship Id="rId28" Type="http://schemas.openxmlformats.org/officeDocument/2006/relationships/font" Target="fonts/Nunito-italic.fntdata"/><Relationship Id="rId27" Type="http://schemas.openxmlformats.org/officeDocument/2006/relationships/font" Target="fonts/Nuni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Nuni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815e3042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815e3042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ac29f525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ac29f525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Corroborar lo que los alumnos comentaron viendo este gif.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d96b21ec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d96b21ec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Dejar que los alumnos deduzcan el funcionamiento paso por paso de este algoritmo viendo el video.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9ac29f52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9ac29f52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Corroborar lo que los alumnos comentaron viendo este gif.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e815e3042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e815e3042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//</a:t>
            </a:r>
            <a:r>
              <a:rPr b="1" lang="en"/>
              <a:t>CÓDIGO INSERTION SORT A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insertionSort(vector){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(var i = 0; i &lt; vector.length; i++){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var pos = i; //Amarillo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Mi condición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Izquierda vacia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- El de la izquierda tiene que ser mayor al de la derecha.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while ((pos &gt;= 0) &amp;&amp; (vector[pos] &lt; vector[pos - 1])){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//Hacer el cambio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var aux = vector[pos - 1];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vector[pos - 1] = vector[pos];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vector[pos] = aux;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//Para movernos al elemento anterior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pos = pos - 1;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 vector;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miArray = [10,4,40,32,67,12,43,31,65,1];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resp = insertionSort(miArray);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console.log(resp);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//CÓDIGO INSERTION SORT 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insertionSortB(vector){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(let i = 0; i &lt; vector.length; i++){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var pos = i;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Antes de empezar a desplazar, guardamos la posición en la que ordenamos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var valor = vector[i];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while (pos &gt;= 0 &amp;&amp; valor &lt; vector[pos - 1]){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//En vez de hacer el intercambio solo desplazamos.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//Buscamos el sitio donde deberia 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vector[pos] = vector[pos - 1];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pos = pos - 1;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// Como ya sabemos en que posición debería de ir solo ponemos ahi en vez de ir paso por paso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vector[pos] = valor;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 vector;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miArray2 = [10,4,40,32,67,12,43,31,65,1];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console.log(insertionSortB(miArray2));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513aa0e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513aa0e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Corroborar lo que los alumnos comentaron viendo este gif. 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d96b21e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d96b21e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Dejar que los alumnos deduzcan el funcionamiento paso por paso de este algoritmo viendo el video.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Antes de los siguientes pasos, tú decides si hablar de recursividad (las siguientes diapositivas) antes o después del anáisisi e implementación.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1 </a:t>
            </a:r>
            <a:r>
              <a:rPr lang="en">
                <a:solidFill>
                  <a:schemeClr val="dk1"/>
                </a:solidFill>
              </a:rPr>
              <a:t>Explicar el funcionamiento, realizar dibujos y paso por paso entender entre todos cómo funciona esto.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2 Escribir el pseudocódigo 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3 Hacer la implementación.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3513aa0e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3513aa0e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Corroborar lo que los alumnos comentaron viendo este gif. 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d96b21ec6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d96b21ec6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9ac29f525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9ac29f525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9ac29f525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9ac29f525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9aadd3e58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9aadd3e58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Ordenar elementos es un crucial para poder efectuar muchos tipos de algoritmos eficientemente.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9ac29f525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9ac29f525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3513aa0e7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13513aa0e7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Corroborar lo que los alumnos comentaron viendo este gif.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9aadd3e58e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9aadd3e58e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d96b21ec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d96b21ec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Imagina que quieres organizar todos los libros de tu estante de manera que queden acomodados de menor a mayor tamaño. ¿Qué pasos seguirías?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fb48b8d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fb48b8d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fb48b8d02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fb48b8d02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aadd3e58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aadd3e58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Tú decides cuál de estos tres algoritmos implementar. Recomendamos implementar merge sort por ser el mas eficiente y poder abordar de manera práctica la recursividad.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aadd3e58e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aadd3e58e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d96b21ec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d96b21ec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Dejar que los alumnos deduzcan el funcionamiento paso por paso de este algoritmo viendo el video.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CÓDIGO DE BUBBLE SORT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bubbleSort(array){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for (var i=0; i &lt; array.length; i++){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for (var j = 0; j &lt; array.length; j++){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//console.log('i: ' + array[i]);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//console.log('j: ' + array[j]);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//Comprobar si el valor actual es amyor que el siguiente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if (array[j] &gt; array[j+1]){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var currentNumber = array[j];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//Ahora la posición actual obtiene el valor de la siguiente posición.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//Y la siguiente posición obtiene el valor de la posición actual.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array[j] = array[j+1];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    array[j+1] = currentNumber;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return array;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};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 miArray = [10, 4, 40, 32, 67, 12, 43, 31, 65, 1];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console.log(bubbleSort(miArray));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jp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82" name="Google Shape;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1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5" name="Google Shape;85;p2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2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87" name="Google Shape;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 1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41848"/>
              </a:buClr>
              <a:buSzPts val="2400"/>
              <a:buNone/>
              <a:defRPr>
                <a:solidFill>
                  <a:srgbClr val="44184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2" name="Google Shape;92;p26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93" name="Google Shape;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 1">
  <p:cSld name="ONE_COLUMN_TEXT_1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7"/>
          <p:cNvSpPr/>
          <p:nvPr/>
        </p:nvSpPr>
        <p:spPr>
          <a:xfrm flipH="1">
            <a:off x="-50200" y="-42975"/>
            <a:ext cx="4679700" cy="5220000"/>
          </a:xfrm>
          <a:prstGeom prst="rect">
            <a:avLst/>
          </a:prstGeom>
          <a:solidFill>
            <a:srgbClr val="44184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27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27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pic>
        <p:nvPicPr>
          <p:cNvPr id="98" name="Google Shape;98;p27"/>
          <p:cNvPicPr preferRelativeResize="0"/>
          <p:nvPr/>
        </p:nvPicPr>
        <p:blipFill rotWithShape="1">
          <a:blip r:embed="rId2">
            <a:alphaModFix/>
          </a:blip>
          <a:srcRect b="10" l="0" r="0" t="0"/>
          <a:stretch/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Ns4TPTC8whw" TargetMode="External"/><Relationship Id="rId4" Type="http://schemas.openxmlformats.org/officeDocument/2006/relationships/image" Target="../media/image3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www.youtube.com/watch?v=ROalU379l3U" TargetMode="External"/><Relationship Id="rId4" Type="http://schemas.openxmlformats.org/officeDocument/2006/relationships/image" Target="../media/image2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XaqR3G_NVoo" TargetMode="External"/><Relationship Id="rId4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lyZQPjUT5B4" TargetMode="External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8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de Ordenamiento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pic>
        <p:nvPicPr>
          <p:cNvPr id="160" name="Google Shape;16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500" y="2262800"/>
            <a:ext cx="4246850" cy="254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8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  <p:pic>
        <p:nvPicPr>
          <p:cNvPr descr="Created at Sapientia University, Tirgu Mures (Marosvásárhely), Romania.&#10;Directed by Kátai Zoltán and Tóth László. &#10;In cooperation with &quot;Maros Művészegyüttes&quot;, Tirgu Mures (Marosvásárhely), Romania.&#10;Choreographer: Füzesi Albert. &#10;Video: Lőrinc Lajos, Körmöcki Zoltán. &#10;Supported by &quot;Szülőföld Alap&quot;, MITIS (NGO) and evoline company." id="166" name="Google Shape;166;p38" title="Select-sort with Gypsy folk d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7900" y="1598250"/>
            <a:ext cx="4320600" cy="3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9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 Sort</a:t>
            </a:r>
            <a:endParaRPr/>
          </a:p>
        </p:txBody>
      </p:sp>
      <p:pic>
        <p:nvPicPr>
          <p:cNvPr id="172" name="Google Shape;17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276" y="2182625"/>
            <a:ext cx="4549701" cy="259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0"/>
          <p:cNvSpPr txBox="1"/>
          <p:nvPr>
            <p:ph type="title"/>
          </p:nvPr>
        </p:nvSpPr>
        <p:spPr>
          <a:xfrm>
            <a:off x="228000" y="966775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SORT</a:t>
            </a:r>
            <a:endParaRPr/>
          </a:p>
        </p:txBody>
      </p:sp>
      <p:pic>
        <p:nvPicPr>
          <p:cNvPr descr="Created at Sapientia University, Tirgu Mures (Marosvásárhely), Romania.&#10;Directed by Kátai Zoltán and Tóth László. &#10;In cooperation with &quot;Maros Művészegyüttes&quot;, Tirgu Mures (Marosvásárhely), Romania.&#10;Choreographer: Füzesi Albert. &#10;Video: Lőrinc Lajos, Körmöcki Zoltán. &#10;Supported by &quot;Szülőföld Alap&quot;, MITIS (NGO) and evoline company." id="178" name="Google Shape;178;p40" title="Insert-sort with Romanian folk d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3700" y="1898750"/>
            <a:ext cx="4076600" cy="30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1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Insertion </a:t>
            </a:r>
            <a:r>
              <a:rPr lang="en"/>
              <a:t>Sort</a:t>
            </a:r>
            <a:endParaRPr/>
          </a:p>
        </p:txBody>
      </p:sp>
      <p:pic>
        <p:nvPicPr>
          <p:cNvPr id="184" name="Google Shape;1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2925" y="2071200"/>
            <a:ext cx="4631775" cy="26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2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Sort</a:t>
            </a:r>
            <a:endParaRPr/>
          </a:p>
        </p:txBody>
      </p:sp>
      <p:pic>
        <p:nvPicPr>
          <p:cNvPr descr="Created at Sapientia University, Tirgu Mures (Marosvásárhely), Romania. &#10;Directed by Kátai Zoltán and Tóth László. &#10;In cooperation with &quot;Maros Művészegyüttes&quot;, Tirgu Mures (Marosvásárhely), Romania. &#10;Choreographer: Füzesi Albert. &#10;Video: Lőrinc Lajos, Körmöcki Zoltán. &#10;Supported by &quot;Szülőföld Alap&quot;, MITIS (NGO) and evoline company." id="190" name="Google Shape;190;p42" title="Merge-sort with Transylvanian-saxon (German) folk d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700" y="1598250"/>
            <a:ext cx="4320600" cy="3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3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Merge </a:t>
            </a:r>
            <a:r>
              <a:rPr lang="en"/>
              <a:t>Sort</a:t>
            </a:r>
            <a:endParaRPr/>
          </a:p>
        </p:txBody>
      </p:sp>
      <p:pic>
        <p:nvPicPr>
          <p:cNvPr id="196" name="Google Shape;196;p43"/>
          <p:cNvPicPr preferRelativeResize="0"/>
          <p:nvPr/>
        </p:nvPicPr>
        <p:blipFill rotWithShape="1">
          <a:blip r:embed="rId3">
            <a:alphaModFix/>
          </a:blip>
          <a:srcRect b="2516" l="0" r="0" t="2507"/>
          <a:stretch/>
        </p:blipFill>
        <p:spPr>
          <a:xfrm>
            <a:off x="1712925" y="2071200"/>
            <a:ext cx="4631775" cy="26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4"/>
          <p:cNvSpPr txBox="1"/>
          <p:nvPr>
            <p:ph idx="1" type="subTitle"/>
          </p:nvPr>
        </p:nvSpPr>
        <p:spPr>
          <a:xfrm>
            <a:off x="1233600" y="1734000"/>
            <a:ext cx="6676800" cy="16755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2250"/>
              <a:t>E</a:t>
            </a:r>
            <a:r>
              <a:rPr i="0" lang="en" sz="2250">
                <a:solidFill>
                  <a:srgbClr val="FFFFFF"/>
                </a:solidFill>
              </a:rPr>
              <a:t>s la forma en la cual se especifica un </a:t>
            </a:r>
            <a:r>
              <a:rPr b="1" i="0" lang="en" sz="2250">
                <a:solidFill>
                  <a:srgbClr val="FFFFFF"/>
                </a:solidFill>
              </a:rPr>
              <a:t>proceso basado en su propia definición</a:t>
            </a:r>
            <a:endParaRPr b="1" sz="2300">
              <a:solidFill>
                <a:srgbClr val="FFFFFF"/>
              </a:solidFill>
            </a:endParaRPr>
          </a:p>
        </p:txBody>
      </p:sp>
      <p:sp>
        <p:nvSpPr>
          <p:cNvPr id="202" name="Google Shape;202;p44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Recurs</a:t>
            </a:r>
            <a:r>
              <a:rPr lang="en" sz="3400"/>
              <a:t>ió</a:t>
            </a:r>
            <a:r>
              <a:rPr lang="en" sz="3400"/>
              <a:t>n</a:t>
            </a:r>
            <a:endParaRPr sz="3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9538" y="152400"/>
            <a:ext cx="47449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088" y="316000"/>
            <a:ext cx="5211826" cy="451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50" y="1169213"/>
            <a:ext cx="5009050" cy="28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3413" y="742591"/>
            <a:ext cx="6097175" cy="365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8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Quick </a:t>
            </a:r>
            <a:r>
              <a:rPr lang="en"/>
              <a:t>Sort</a:t>
            </a:r>
            <a:endParaRPr/>
          </a:p>
        </p:txBody>
      </p:sp>
      <p:pic>
        <p:nvPicPr>
          <p:cNvPr id="223" name="Google Shape;223;p48"/>
          <p:cNvPicPr preferRelativeResize="0"/>
          <p:nvPr/>
        </p:nvPicPr>
        <p:blipFill rotWithShape="1">
          <a:blip r:embed="rId3">
            <a:alphaModFix/>
          </a:blip>
          <a:srcRect b="21506" l="0" r="0" t="21506"/>
          <a:stretch/>
        </p:blipFill>
        <p:spPr>
          <a:xfrm>
            <a:off x="1712925" y="2071200"/>
            <a:ext cx="4631775" cy="26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0"/>
          <p:cNvSpPr txBox="1"/>
          <p:nvPr>
            <p:ph type="ctrTitle"/>
          </p:nvPr>
        </p:nvSpPr>
        <p:spPr>
          <a:xfrm>
            <a:off x="311700" y="646350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de Ordenamiento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30"/>
          <p:cNvSpPr txBox="1"/>
          <p:nvPr/>
        </p:nvSpPr>
        <p:spPr>
          <a:xfrm>
            <a:off x="1649400" y="2154800"/>
            <a:ext cx="5845200" cy="4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Están diseñados para colocar elementos de una lista en un orden específico.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138" y="1166813"/>
            <a:ext cx="5281725" cy="280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podemos ordenar?</a:t>
            </a:r>
            <a:endParaRPr/>
          </a:p>
        </p:txBody>
      </p:sp>
      <p:sp>
        <p:nvSpPr>
          <p:cNvPr id="125" name="Google Shape;125;p32"/>
          <p:cNvSpPr txBox="1"/>
          <p:nvPr/>
        </p:nvSpPr>
        <p:spPr>
          <a:xfrm>
            <a:off x="1263675" y="1499900"/>
            <a:ext cx="675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6" name="Google Shape;126;p32"/>
          <p:cNvSpPr txBox="1"/>
          <p:nvPr/>
        </p:nvSpPr>
        <p:spPr>
          <a:xfrm>
            <a:off x="1349950" y="949550"/>
            <a:ext cx="610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unito"/>
                <a:ea typeface="Nunito"/>
                <a:cs typeface="Nunito"/>
                <a:sym typeface="Nunito"/>
              </a:rPr>
              <a:t>Cualquier estructura de datos con elementos que sean ordenables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7" name="Google Shape;127;p32"/>
          <p:cNvSpPr txBox="1"/>
          <p:nvPr/>
        </p:nvSpPr>
        <p:spPr>
          <a:xfrm>
            <a:off x="904950" y="1541500"/>
            <a:ext cx="7334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Podemos </a:t>
            </a:r>
            <a:r>
              <a:rPr b="1" lang="en" sz="17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ordenar números</a:t>
            </a: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, porque unos son mayores que otros.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Podemos </a:t>
            </a:r>
            <a:r>
              <a:rPr b="1" lang="en" sz="17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ordenar meses</a:t>
            </a: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, porque unos vienen antes que otros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unito"/>
              <a:buChar char="●"/>
            </a:pP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Podemos </a:t>
            </a:r>
            <a:r>
              <a:rPr b="1" lang="en" sz="1700">
                <a:solidFill>
                  <a:srgbClr val="674EA7"/>
                </a:solidFill>
                <a:latin typeface="Nunito"/>
                <a:ea typeface="Nunito"/>
                <a:cs typeface="Nunito"/>
                <a:sym typeface="Nunito"/>
              </a:rPr>
              <a:t>ordenar palabras</a:t>
            </a:r>
            <a:r>
              <a:rPr b="1" lang="en" sz="1700">
                <a:latin typeface="Nunito"/>
                <a:ea typeface="Nunito"/>
                <a:cs typeface="Nunito"/>
                <a:sym typeface="Nunito"/>
              </a:rPr>
              <a:t>, por el orden en el alfabeto.</a:t>
            </a:r>
            <a:endParaRPr b="1" sz="17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28" name="Google Shape;12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8600" y="2702850"/>
            <a:ext cx="4998677" cy="2116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Algoritmos de ordenación</a:t>
            </a:r>
            <a:endParaRPr/>
          </a:p>
        </p:txBody>
      </p:sp>
      <p:sp>
        <p:nvSpPr>
          <p:cNvPr id="134" name="Google Shape;134;p33"/>
          <p:cNvSpPr txBox="1"/>
          <p:nvPr>
            <p:ph idx="1" type="body"/>
          </p:nvPr>
        </p:nvSpPr>
        <p:spPr>
          <a:xfrm>
            <a:off x="602000" y="1095800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Algunos ejemplos: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Ordenamiento de burbuja (Bubble sort)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Ordenamiento por selección (Selection sort)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Ordenamiento por inserción (insertion sort)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Ordenamiento por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unión (Merge sort)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Ordenamiento 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rápido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Quick sort</a:t>
            </a: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Char char="●"/>
            </a:pPr>
            <a:r>
              <a:rPr b="1" lang="en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Ordenamiento por montones (Heap Sort)</a:t>
            </a:r>
            <a:endParaRPr b="1"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4"/>
          <p:cNvPicPr preferRelativeResize="0"/>
          <p:nvPr/>
        </p:nvPicPr>
        <p:blipFill rotWithShape="1">
          <a:blip r:embed="rId3">
            <a:alphaModFix/>
          </a:blip>
          <a:srcRect b="31525" l="0" r="0" t="0"/>
          <a:stretch/>
        </p:blipFill>
        <p:spPr>
          <a:xfrm>
            <a:off x="1108100" y="1135125"/>
            <a:ext cx="6927799" cy="3142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34"/>
          <p:cNvCxnSpPr/>
          <p:nvPr/>
        </p:nvCxnSpPr>
        <p:spPr>
          <a:xfrm>
            <a:off x="1231825" y="2524863"/>
            <a:ext cx="6599400" cy="21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34"/>
          <p:cNvCxnSpPr/>
          <p:nvPr/>
        </p:nvCxnSpPr>
        <p:spPr>
          <a:xfrm>
            <a:off x="1224775" y="2866038"/>
            <a:ext cx="6578400" cy="129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34"/>
          <p:cNvSpPr txBox="1"/>
          <p:nvPr/>
        </p:nvSpPr>
        <p:spPr>
          <a:xfrm>
            <a:off x="899100" y="381513"/>
            <a:ext cx="7345800" cy="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 eficiencia del ordenamiento es importante ya que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impacta en la eficiencia de otros algoritmos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como los algoritmos de búsqueda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43" name="Google Shape;143;p34"/>
          <p:cNvCxnSpPr/>
          <p:nvPr/>
        </p:nvCxnSpPr>
        <p:spPr>
          <a:xfrm>
            <a:off x="1224775" y="3546138"/>
            <a:ext cx="6578400" cy="8100"/>
          </a:xfrm>
          <a:prstGeom prst="straightConnector1">
            <a:avLst/>
          </a:prstGeom>
          <a:noFill/>
          <a:ln cap="flat" cmpd="sng" w="28575">
            <a:solidFill>
              <a:srgbClr val="8E7CC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5"/>
          <p:cNvPicPr preferRelativeResize="0"/>
          <p:nvPr/>
        </p:nvPicPr>
        <p:blipFill rotWithShape="1">
          <a:blip r:embed="rId3">
            <a:alphaModFix/>
          </a:blip>
          <a:srcRect b="0" l="534" r="553" t="0"/>
          <a:stretch/>
        </p:blipFill>
        <p:spPr>
          <a:xfrm>
            <a:off x="1284513" y="477213"/>
            <a:ext cx="6574975" cy="418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6"/>
          <p:cNvSpPr txBox="1"/>
          <p:nvPr>
            <p:ph type="title"/>
          </p:nvPr>
        </p:nvSpPr>
        <p:spPr>
          <a:xfrm>
            <a:off x="198825" y="9949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Bubble Sort</a:t>
            </a:r>
            <a:endParaRPr/>
          </a:p>
        </p:txBody>
      </p:sp>
      <p:pic>
        <p:nvPicPr>
          <p:cNvPr descr="Created at Sapientia University, Tirgu Mures (Marosvásárhely), Romania.&#10;Directed by Kátai Zoltán and Tóth László. &#10;In cooperation with &quot;Maros Művészegyüttes&quot;, Tirgu Mures (Marosvásárhely), Romania.&#10;Choreographer: Füzesi Albert. &#10;Video: Lőrinc Lajos, Körmöcki Zoltán. &#10;Supported by &quot;Szülőföld Alap&quot;, MITIS (NGO) and evoline company." id="154" name="Google Shape;154;p36" title="Bubble-sort with Hungarian (&quot;Csángó&quot;) folk danc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700" y="1598250"/>
            <a:ext cx="4320600" cy="324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